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7020000" cx="121932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1" roundtripDataSignature="AMtx7mihrXD5wLQoM18BOFw9zaiCHkUB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7A3EDC6-0899-4DF3-887B-5264A90182E6}">
  <a:tblStyle styleId="{C7A3EDC6-0899-4DF3-887B-5264A90182E6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dk1">
              <a:alpha val="20000"/>
            </a:schemeClr>
          </a:solidFill>
        </a:fill>
      </a:tcStyle>
    </a:band1H>
    <a:band2H>
      <a:tcTxStyle/>
    </a:band2H>
    <a:band1V>
      <a:tcTxStyle/>
      <a:tcStyle>
        <a:fill>
          <a:solidFill>
            <a:schemeClr val="dk1">
              <a:alpha val="20000"/>
            </a:schemeClr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/>
      <a:tcStyle>
        <a:tcBdr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  <a:tblStyle styleId="{031D66B4-5C80-4241-AFA2-27A31D0816E7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1" Type="http://customschemas.google.com/relationships/presentationmetadata" Target="meta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95743" y="685800"/>
            <a:ext cx="4467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451045" y="685800"/>
            <a:ext cx="5955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2" name="Google Shape;152;p29:notes"/>
          <p:cNvSpPr/>
          <p:nvPr>
            <p:ph idx="2" type="sldImg"/>
          </p:nvPr>
        </p:nvSpPr>
        <p:spPr>
          <a:xfrm>
            <a:off x="451045" y="685800"/>
            <a:ext cx="5955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8" name="Google Shape;158;p30:notes"/>
          <p:cNvSpPr/>
          <p:nvPr>
            <p:ph idx="2" type="sldImg"/>
          </p:nvPr>
        </p:nvSpPr>
        <p:spPr>
          <a:xfrm>
            <a:off x="451045" y="685800"/>
            <a:ext cx="5955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4" name="Google Shape;164;p31:notes"/>
          <p:cNvSpPr/>
          <p:nvPr>
            <p:ph idx="2" type="sldImg"/>
          </p:nvPr>
        </p:nvSpPr>
        <p:spPr>
          <a:xfrm>
            <a:off x="451045" y="685800"/>
            <a:ext cx="5955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9" name="Google Shape;169;p32:notes"/>
          <p:cNvSpPr/>
          <p:nvPr>
            <p:ph idx="2" type="sldImg"/>
          </p:nvPr>
        </p:nvSpPr>
        <p:spPr>
          <a:xfrm>
            <a:off x="451045" y="685800"/>
            <a:ext cx="5955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4" name="Google Shape;174;p33:notes"/>
          <p:cNvSpPr/>
          <p:nvPr>
            <p:ph idx="2" type="sldImg"/>
          </p:nvPr>
        </p:nvSpPr>
        <p:spPr>
          <a:xfrm>
            <a:off x="451045" y="685800"/>
            <a:ext cx="5955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9" name="Google Shape;179;p34:notes"/>
          <p:cNvSpPr/>
          <p:nvPr>
            <p:ph idx="2" type="sldImg"/>
          </p:nvPr>
        </p:nvSpPr>
        <p:spPr>
          <a:xfrm>
            <a:off x="451045" y="685800"/>
            <a:ext cx="5955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4" name="Google Shape;184;p35:notes"/>
          <p:cNvSpPr/>
          <p:nvPr>
            <p:ph idx="2" type="sldImg"/>
          </p:nvPr>
        </p:nvSpPr>
        <p:spPr>
          <a:xfrm>
            <a:off x="451045" y="685800"/>
            <a:ext cx="5955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9" name="Google Shape;189;p36:notes"/>
          <p:cNvSpPr/>
          <p:nvPr>
            <p:ph idx="2" type="sldImg"/>
          </p:nvPr>
        </p:nvSpPr>
        <p:spPr>
          <a:xfrm>
            <a:off x="451045" y="685800"/>
            <a:ext cx="5955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4" name="Google Shape;194;p37:notes"/>
          <p:cNvSpPr/>
          <p:nvPr>
            <p:ph idx="2" type="sldImg"/>
          </p:nvPr>
        </p:nvSpPr>
        <p:spPr>
          <a:xfrm>
            <a:off x="451045" y="685800"/>
            <a:ext cx="5955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9" name="Google Shape;199;p38:notes"/>
          <p:cNvSpPr/>
          <p:nvPr>
            <p:ph idx="2" type="sldImg"/>
          </p:nvPr>
        </p:nvSpPr>
        <p:spPr>
          <a:xfrm>
            <a:off x="451045" y="685800"/>
            <a:ext cx="5955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451045" y="685800"/>
            <a:ext cx="5955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4" name="Google Shape;204;p39:notes"/>
          <p:cNvSpPr/>
          <p:nvPr>
            <p:ph idx="2" type="sldImg"/>
          </p:nvPr>
        </p:nvSpPr>
        <p:spPr>
          <a:xfrm>
            <a:off x="451045" y="685800"/>
            <a:ext cx="5955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9" name="Google Shape;209;p40:notes"/>
          <p:cNvSpPr/>
          <p:nvPr>
            <p:ph idx="2" type="sldImg"/>
          </p:nvPr>
        </p:nvSpPr>
        <p:spPr>
          <a:xfrm>
            <a:off x="451045" y="685800"/>
            <a:ext cx="5955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5" name="Google Shape;215;p41:notes"/>
          <p:cNvSpPr/>
          <p:nvPr>
            <p:ph idx="2" type="sldImg"/>
          </p:nvPr>
        </p:nvSpPr>
        <p:spPr>
          <a:xfrm>
            <a:off x="451045" y="685800"/>
            <a:ext cx="5955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0" name="Google Shape;220;p42:notes"/>
          <p:cNvSpPr/>
          <p:nvPr>
            <p:ph idx="2" type="sldImg"/>
          </p:nvPr>
        </p:nvSpPr>
        <p:spPr>
          <a:xfrm>
            <a:off x="451045" y="685800"/>
            <a:ext cx="5955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5" name="Google Shape;225;p43:notes"/>
          <p:cNvSpPr/>
          <p:nvPr>
            <p:ph idx="2" type="sldImg"/>
          </p:nvPr>
        </p:nvSpPr>
        <p:spPr>
          <a:xfrm>
            <a:off x="451045" y="685800"/>
            <a:ext cx="5955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0" name="Google Shape;230;p44:notes"/>
          <p:cNvSpPr/>
          <p:nvPr>
            <p:ph idx="2" type="sldImg"/>
          </p:nvPr>
        </p:nvSpPr>
        <p:spPr>
          <a:xfrm>
            <a:off x="451045" y="685800"/>
            <a:ext cx="5955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5" name="Google Shape;235;p45:notes"/>
          <p:cNvSpPr/>
          <p:nvPr>
            <p:ph idx="2" type="sldImg"/>
          </p:nvPr>
        </p:nvSpPr>
        <p:spPr>
          <a:xfrm>
            <a:off x="451045" y="685800"/>
            <a:ext cx="5955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0" name="Google Shape;240;p46:notes"/>
          <p:cNvSpPr/>
          <p:nvPr>
            <p:ph idx="2" type="sldImg"/>
          </p:nvPr>
        </p:nvSpPr>
        <p:spPr>
          <a:xfrm>
            <a:off x="451045" y="685800"/>
            <a:ext cx="5955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5" name="Google Shape;245;p47:notes"/>
          <p:cNvSpPr/>
          <p:nvPr>
            <p:ph idx="2" type="sldImg"/>
          </p:nvPr>
        </p:nvSpPr>
        <p:spPr>
          <a:xfrm>
            <a:off x="451045" y="685800"/>
            <a:ext cx="5955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0" name="Google Shape;250;p48:notes"/>
          <p:cNvSpPr/>
          <p:nvPr>
            <p:ph idx="2" type="sldImg"/>
          </p:nvPr>
        </p:nvSpPr>
        <p:spPr>
          <a:xfrm>
            <a:off x="451045" y="685800"/>
            <a:ext cx="5955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" name="Google Shape;106;p3:notes"/>
          <p:cNvSpPr/>
          <p:nvPr>
            <p:ph idx="2" type="sldImg"/>
          </p:nvPr>
        </p:nvSpPr>
        <p:spPr>
          <a:xfrm>
            <a:off x="451045" y="685800"/>
            <a:ext cx="5955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5" name="Google Shape;255;p49:notes"/>
          <p:cNvSpPr/>
          <p:nvPr>
            <p:ph idx="2" type="sldImg"/>
          </p:nvPr>
        </p:nvSpPr>
        <p:spPr>
          <a:xfrm>
            <a:off x="451045" y="685800"/>
            <a:ext cx="5955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0" name="Google Shape;260;p50:notes"/>
          <p:cNvSpPr/>
          <p:nvPr>
            <p:ph idx="2" type="sldImg"/>
          </p:nvPr>
        </p:nvSpPr>
        <p:spPr>
          <a:xfrm>
            <a:off x="451045" y="685800"/>
            <a:ext cx="5955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5" name="Google Shape;265;p10:notes"/>
          <p:cNvSpPr/>
          <p:nvPr>
            <p:ph idx="2" type="sldImg"/>
          </p:nvPr>
        </p:nvSpPr>
        <p:spPr>
          <a:xfrm>
            <a:off x="451045" y="685800"/>
            <a:ext cx="5955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1" name="Google Shape;271;p11:notes"/>
          <p:cNvSpPr/>
          <p:nvPr>
            <p:ph idx="2" type="sldImg"/>
          </p:nvPr>
        </p:nvSpPr>
        <p:spPr>
          <a:xfrm>
            <a:off x="451045" y="685800"/>
            <a:ext cx="5955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7" name="Google Shape;277;p12:notes"/>
          <p:cNvSpPr/>
          <p:nvPr>
            <p:ph idx="2" type="sldImg"/>
          </p:nvPr>
        </p:nvSpPr>
        <p:spPr>
          <a:xfrm>
            <a:off x="451045" y="685800"/>
            <a:ext cx="5955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3" name="Google Shape;283;p13:notes"/>
          <p:cNvSpPr/>
          <p:nvPr>
            <p:ph idx="2" type="sldImg"/>
          </p:nvPr>
        </p:nvSpPr>
        <p:spPr>
          <a:xfrm>
            <a:off x="451045" y="685800"/>
            <a:ext cx="5955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" name="Google Shape;114;p4:notes"/>
          <p:cNvSpPr/>
          <p:nvPr>
            <p:ph idx="2" type="sldImg"/>
          </p:nvPr>
        </p:nvSpPr>
        <p:spPr>
          <a:xfrm>
            <a:off x="451045" y="685800"/>
            <a:ext cx="5955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2" name="Google Shape;122;p5:notes"/>
          <p:cNvSpPr/>
          <p:nvPr>
            <p:ph idx="2" type="sldImg"/>
          </p:nvPr>
        </p:nvSpPr>
        <p:spPr>
          <a:xfrm>
            <a:off x="451045" y="685800"/>
            <a:ext cx="5955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8" name="Google Shape;128;p26:notes"/>
          <p:cNvSpPr/>
          <p:nvPr>
            <p:ph idx="2" type="sldImg"/>
          </p:nvPr>
        </p:nvSpPr>
        <p:spPr>
          <a:xfrm>
            <a:off x="451045" y="685800"/>
            <a:ext cx="5955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4" name="Google Shape;134;p7:notes"/>
          <p:cNvSpPr/>
          <p:nvPr>
            <p:ph idx="2" type="sldImg"/>
          </p:nvPr>
        </p:nvSpPr>
        <p:spPr>
          <a:xfrm>
            <a:off x="451045" y="685800"/>
            <a:ext cx="5955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0" name="Google Shape;140;p27:notes"/>
          <p:cNvSpPr/>
          <p:nvPr>
            <p:ph idx="2" type="sldImg"/>
          </p:nvPr>
        </p:nvSpPr>
        <p:spPr>
          <a:xfrm>
            <a:off x="451045" y="685800"/>
            <a:ext cx="5955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6" name="Google Shape;146;p28:notes"/>
          <p:cNvSpPr/>
          <p:nvPr>
            <p:ph idx="2" type="sldImg"/>
          </p:nvPr>
        </p:nvSpPr>
        <p:spPr>
          <a:xfrm>
            <a:off x="451045" y="685800"/>
            <a:ext cx="5955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/>
          <p:nvPr>
            <p:ph type="ctrTitle"/>
          </p:nvPr>
        </p:nvSpPr>
        <p:spPr>
          <a:xfrm>
            <a:off x="1524150" y="1148876"/>
            <a:ext cx="9144900" cy="24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5"/>
          <p:cNvSpPr txBox="1"/>
          <p:nvPr>
            <p:ph idx="1" type="subTitle"/>
          </p:nvPr>
        </p:nvSpPr>
        <p:spPr>
          <a:xfrm>
            <a:off x="1524150" y="3687126"/>
            <a:ext cx="9144900" cy="16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5"/>
          <p:cNvSpPr txBox="1"/>
          <p:nvPr>
            <p:ph idx="10" type="dt"/>
          </p:nvPr>
        </p:nvSpPr>
        <p:spPr>
          <a:xfrm>
            <a:off x="838283" y="6506500"/>
            <a:ext cx="27435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5"/>
          <p:cNvSpPr txBox="1"/>
          <p:nvPr>
            <p:ph idx="11" type="ftr"/>
          </p:nvPr>
        </p:nvSpPr>
        <p:spPr>
          <a:xfrm>
            <a:off x="4038997" y="6506500"/>
            <a:ext cx="41151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5"/>
          <p:cNvSpPr txBox="1"/>
          <p:nvPr>
            <p:ph idx="12" type="sldNum"/>
          </p:nvPr>
        </p:nvSpPr>
        <p:spPr>
          <a:xfrm>
            <a:off x="8611448" y="6506500"/>
            <a:ext cx="27435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/>
          <p:nvPr>
            <p:ph type="title"/>
          </p:nvPr>
        </p:nvSpPr>
        <p:spPr>
          <a:xfrm>
            <a:off x="838282" y="373750"/>
            <a:ext cx="10516500" cy="13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" type="body"/>
          </p:nvPr>
        </p:nvSpPr>
        <p:spPr>
          <a:xfrm rot="5400000">
            <a:off x="3869768" y="-1162600"/>
            <a:ext cx="4453800" cy="105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0" type="dt"/>
          </p:nvPr>
        </p:nvSpPr>
        <p:spPr>
          <a:xfrm>
            <a:off x="838283" y="6506500"/>
            <a:ext cx="27435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4"/>
          <p:cNvSpPr txBox="1"/>
          <p:nvPr>
            <p:ph idx="11" type="ftr"/>
          </p:nvPr>
        </p:nvSpPr>
        <p:spPr>
          <a:xfrm>
            <a:off x="4038997" y="6506500"/>
            <a:ext cx="41151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4"/>
          <p:cNvSpPr txBox="1"/>
          <p:nvPr>
            <p:ph idx="12" type="sldNum"/>
          </p:nvPr>
        </p:nvSpPr>
        <p:spPr>
          <a:xfrm>
            <a:off x="8611448" y="6506500"/>
            <a:ext cx="27435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/>
          <p:nvPr>
            <p:ph type="title"/>
          </p:nvPr>
        </p:nvSpPr>
        <p:spPr>
          <a:xfrm rot="5400000">
            <a:off x="7065668" y="2033800"/>
            <a:ext cx="5949300" cy="26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" type="body"/>
          </p:nvPr>
        </p:nvSpPr>
        <p:spPr>
          <a:xfrm rot="5400000">
            <a:off x="1731094" y="-519200"/>
            <a:ext cx="5949300" cy="77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0" type="dt"/>
          </p:nvPr>
        </p:nvSpPr>
        <p:spPr>
          <a:xfrm>
            <a:off x="838283" y="6506500"/>
            <a:ext cx="27435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5"/>
          <p:cNvSpPr txBox="1"/>
          <p:nvPr>
            <p:ph idx="11" type="ftr"/>
          </p:nvPr>
        </p:nvSpPr>
        <p:spPr>
          <a:xfrm>
            <a:off x="4038997" y="6506500"/>
            <a:ext cx="41151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5"/>
          <p:cNvSpPr txBox="1"/>
          <p:nvPr>
            <p:ph idx="12" type="sldNum"/>
          </p:nvPr>
        </p:nvSpPr>
        <p:spPr>
          <a:xfrm>
            <a:off x="8611448" y="6506500"/>
            <a:ext cx="27435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/>
          <p:nvPr>
            <p:ph type="title"/>
          </p:nvPr>
        </p:nvSpPr>
        <p:spPr>
          <a:xfrm>
            <a:off x="838282" y="373750"/>
            <a:ext cx="10516500" cy="13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0" type="dt"/>
          </p:nvPr>
        </p:nvSpPr>
        <p:spPr>
          <a:xfrm>
            <a:off x="838283" y="6506500"/>
            <a:ext cx="27435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1" type="ftr"/>
          </p:nvPr>
        </p:nvSpPr>
        <p:spPr>
          <a:xfrm>
            <a:off x="4038997" y="6506500"/>
            <a:ext cx="41151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2" type="sldNum"/>
          </p:nvPr>
        </p:nvSpPr>
        <p:spPr>
          <a:xfrm>
            <a:off x="8611448" y="6506500"/>
            <a:ext cx="27435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 txBox="1"/>
          <p:nvPr>
            <p:ph type="title"/>
          </p:nvPr>
        </p:nvSpPr>
        <p:spPr>
          <a:xfrm>
            <a:off x="838282" y="373750"/>
            <a:ext cx="10516500" cy="13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" type="body"/>
          </p:nvPr>
        </p:nvSpPr>
        <p:spPr>
          <a:xfrm>
            <a:off x="838282" y="1868750"/>
            <a:ext cx="10516500" cy="44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0" type="dt"/>
          </p:nvPr>
        </p:nvSpPr>
        <p:spPr>
          <a:xfrm>
            <a:off x="838283" y="6506500"/>
            <a:ext cx="27435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1" type="ftr"/>
          </p:nvPr>
        </p:nvSpPr>
        <p:spPr>
          <a:xfrm>
            <a:off x="4038997" y="6506500"/>
            <a:ext cx="41151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7"/>
          <p:cNvSpPr txBox="1"/>
          <p:nvPr>
            <p:ph idx="12" type="sldNum"/>
          </p:nvPr>
        </p:nvSpPr>
        <p:spPr>
          <a:xfrm>
            <a:off x="8611448" y="6506500"/>
            <a:ext cx="27435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8"/>
          <p:cNvSpPr txBox="1"/>
          <p:nvPr>
            <p:ph type="title"/>
          </p:nvPr>
        </p:nvSpPr>
        <p:spPr>
          <a:xfrm>
            <a:off x="831932" y="1750126"/>
            <a:ext cx="10516500" cy="291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8"/>
          <p:cNvSpPr txBox="1"/>
          <p:nvPr>
            <p:ph idx="1" type="body"/>
          </p:nvPr>
        </p:nvSpPr>
        <p:spPr>
          <a:xfrm>
            <a:off x="831932" y="4697876"/>
            <a:ext cx="10516500" cy="15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18"/>
          <p:cNvSpPr txBox="1"/>
          <p:nvPr>
            <p:ph idx="10" type="dt"/>
          </p:nvPr>
        </p:nvSpPr>
        <p:spPr>
          <a:xfrm>
            <a:off x="838283" y="6506500"/>
            <a:ext cx="27435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11" type="ftr"/>
          </p:nvPr>
        </p:nvSpPr>
        <p:spPr>
          <a:xfrm>
            <a:off x="4038997" y="6506500"/>
            <a:ext cx="41151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8"/>
          <p:cNvSpPr txBox="1"/>
          <p:nvPr>
            <p:ph idx="12" type="sldNum"/>
          </p:nvPr>
        </p:nvSpPr>
        <p:spPr>
          <a:xfrm>
            <a:off x="8611448" y="6506500"/>
            <a:ext cx="27435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 txBox="1"/>
          <p:nvPr>
            <p:ph type="title"/>
          </p:nvPr>
        </p:nvSpPr>
        <p:spPr>
          <a:xfrm>
            <a:off x="838282" y="373750"/>
            <a:ext cx="10516500" cy="13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9"/>
          <p:cNvSpPr txBox="1"/>
          <p:nvPr>
            <p:ph idx="1" type="body"/>
          </p:nvPr>
        </p:nvSpPr>
        <p:spPr>
          <a:xfrm>
            <a:off x="838282" y="1868750"/>
            <a:ext cx="5182200" cy="44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9"/>
          <p:cNvSpPr txBox="1"/>
          <p:nvPr>
            <p:ph idx="2" type="body"/>
          </p:nvPr>
        </p:nvSpPr>
        <p:spPr>
          <a:xfrm>
            <a:off x="6172808" y="1868750"/>
            <a:ext cx="5182200" cy="44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10" type="dt"/>
          </p:nvPr>
        </p:nvSpPr>
        <p:spPr>
          <a:xfrm>
            <a:off x="838283" y="6506500"/>
            <a:ext cx="27435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1" type="ftr"/>
          </p:nvPr>
        </p:nvSpPr>
        <p:spPr>
          <a:xfrm>
            <a:off x="4038997" y="6506500"/>
            <a:ext cx="41151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9"/>
          <p:cNvSpPr txBox="1"/>
          <p:nvPr>
            <p:ph idx="12" type="sldNum"/>
          </p:nvPr>
        </p:nvSpPr>
        <p:spPr>
          <a:xfrm>
            <a:off x="8611448" y="6506500"/>
            <a:ext cx="27435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0"/>
          <p:cNvSpPr txBox="1"/>
          <p:nvPr>
            <p:ph type="title"/>
          </p:nvPr>
        </p:nvSpPr>
        <p:spPr>
          <a:xfrm>
            <a:off x="839871" y="373750"/>
            <a:ext cx="10516500" cy="13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1" type="body"/>
          </p:nvPr>
        </p:nvSpPr>
        <p:spPr>
          <a:xfrm>
            <a:off x="839871" y="1720876"/>
            <a:ext cx="5157900" cy="8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20"/>
          <p:cNvSpPr txBox="1"/>
          <p:nvPr>
            <p:ph idx="2" type="body"/>
          </p:nvPr>
        </p:nvSpPr>
        <p:spPr>
          <a:xfrm>
            <a:off x="839871" y="2564250"/>
            <a:ext cx="5157900" cy="3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20"/>
          <p:cNvSpPr txBox="1"/>
          <p:nvPr>
            <p:ph idx="3" type="body"/>
          </p:nvPr>
        </p:nvSpPr>
        <p:spPr>
          <a:xfrm>
            <a:off x="6172808" y="1720876"/>
            <a:ext cx="5183700" cy="843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20"/>
          <p:cNvSpPr txBox="1"/>
          <p:nvPr>
            <p:ph idx="4" type="body"/>
          </p:nvPr>
        </p:nvSpPr>
        <p:spPr>
          <a:xfrm>
            <a:off x="6172808" y="2564250"/>
            <a:ext cx="5183700" cy="3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0" type="dt"/>
          </p:nvPr>
        </p:nvSpPr>
        <p:spPr>
          <a:xfrm>
            <a:off x="838283" y="6506500"/>
            <a:ext cx="27435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1" type="ftr"/>
          </p:nvPr>
        </p:nvSpPr>
        <p:spPr>
          <a:xfrm>
            <a:off x="4038997" y="6506500"/>
            <a:ext cx="41151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0"/>
          <p:cNvSpPr txBox="1"/>
          <p:nvPr>
            <p:ph idx="12" type="sldNum"/>
          </p:nvPr>
        </p:nvSpPr>
        <p:spPr>
          <a:xfrm>
            <a:off x="8611448" y="6506500"/>
            <a:ext cx="27435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/>
          <p:nvPr>
            <p:ph idx="10" type="dt"/>
          </p:nvPr>
        </p:nvSpPr>
        <p:spPr>
          <a:xfrm>
            <a:off x="838283" y="6506500"/>
            <a:ext cx="27435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1" type="ftr"/>
          </p:nvPr>
        </p:nvSpPr>
        <p:spPr>
          <a:xfrm>
            <a:off x="4038997" y="6506500"/>
            <a:ext cx="41151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2" type="sldNum"/>
          </p:nvPr>
        </p:nvSpPr>
        <p:spPr>
          <a:xfrm>
            <a:off x="8611448" y="6506500"/>
            <a:ext cx="27435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/>
          <p:nvPr>
            <p:ph type="title"/>
          </p:nvPr>
        </p:nvSpPr>
        <p:spPr>
          <a:xfrm>
            <a:off x="839871" y="468000"/>
            <a:ext cx="3933000" cy="163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" type="body"/>
          </p:nvPr>
        </p:nvSpPr>
        <p:spPr>
          <a:xfrm>
            <a:off x="5183698" y="1010750"/>
            <a:ext cx="6172800" cy="49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2"/>
          <p:cNvSpPr txBox="1"/>
          <p:nvPr>
            <p:ph idx="2" type="body"/>
          </p:nvPr>
        </p:nvSpPr>
        <p:spPr>
          <a:xfrm>
            <a:off x="839871" y="2106000"/>
            <a:ext cx="3933000" cy="3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2"/>
          <p:cNvSpPr txBox="1"/>
          <p:nvPr>
            <p:ph idx="10" type="dt"/>
          </p:nvPr>
        </p:nvSpPr>
        <p:spPr>
          <a:xfrm>
            <a:off x="838283" y="6506500"/>
            <a:ext cx="27435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2"/>
          <p:cNvSpPr txBox="1"/>
          <p:nvPr>
            <p:ph idx="11" type="ftr"/>
          </p:nvPr>
        </p:nvSpPr>
        <p:spPr>
          <a:xfrm>
            <a:off x="4038997" y="6506500"/>
            <a:ext cx="41151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2" type="sldNum"/>
          </p:nvPr>
        </p:nvSpPr>
        <p:spPr>
          <a:xfrm>
            <a:off x="8611448" y="6506500"/>
            <a:ext cx="27435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/>
          <p:nvPr>
            <p:ph type="title"/>
          </p:nvPr>
        </p:nvSpPr>
        <p:spPr>
          <a:xfrm>
            <a:off x="839871" y="468000"/>
            <a:ext cx="3933000" cy="1638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/>
          <p:nvPr>
            <p:ph idx="2" type="pic"/>
          </p:nvPr>
        </p:nvSpPr>
        <p:spPr>
          <a:xfrm>
            <a:off x="5183698" y="1010750"/>
            <a:ext cx="6172800" cy="49887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/>
          <p:nvPr>
            <p:ph idx="1" type="body"/>
          </p:nvPr>
        </p:nvSpPr>
        <p:spPr>
          <a:xfrm>
            <a:off x="839871" y="2106000"/>
            <a:ext cx="3933000" cy="3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3"/>
          <p:cNvSpPr txBox="1"/>
          <p:nvPr>
            <p:ph idx="10" type="dt"/>
          </p:nvPr>
        </p:nvSpPr>
        <p:spPr>
          <a:xfrm>
            <a:off x="838283" y="6506500"/>
            <a:ext cx="27435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3"/>
          <p:cNvSpPr txBox="1"/>
          <p:nvPr>
            <p:ph idx="11" type="ftr"/>
          </p:nvPr>
        </p:nvSpPr>
        <p:spPr>
          <a:xfrm>
            <a:off x="4038997" y="6506500"/>
            <a:ext cx="41151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 txBox="1"/>
          <p:nvPr>
            <p:ph idx="12" type="sldNum"/>
          </p:nvPr>
        </p:nvSpPr>
        <p:spPr>
          <a:xfrm>
            <a:off x="8611448" y="6506500"/>
            <a:ext cx="27435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838282" y="373750"/>
            <a:ext cx="10516500" cy="13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838282" y="1868750"/>
            <a:ext cx="10516500" cy="44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0" type="dt"/>
          </p:nvPr>
        </p:nvSpPr>
        <p:spPr>
          <a:xfrm>
            <a:off x="838283" y="6506500"/>
            <a:ext cx="27435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4"/>
          <p:cNvSpPr txBox="1"/>
          <p:nvPr>
            <p:ph idx="11" type="ftr"/>
          </p:nvPr>
        </p:nvSpPr>
        <p:spPr>
          <a:xfrm>
            <a:off x="4038997" y="6506500"/>
            <a:ext cx="41151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4"/>
          <p:cNvSpPr txBox="1"/>
          <p:nvPr>
            <p:ph idx="12" type="sldNum"/>
          </p:nvPr>
        </p:nvSpPr>
        <p:spPr>
          <a:xfrm>
            <a:off x="8611448" y="6506500"/>
            <a:ext cx="2743500" cy="3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408025" y="1431160"/>
            <a:ext cx="9144900" cy="16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cs"/>
              <a:t>Presentación Portafolio Título</a:t>
            </a:r>
            <a:br>
              <a:rPr lang="cs"/>
            </a:br>
            <a:r>
              <a:rPr lang="cs" sz="3200"/>
              <a:t>“INCIDEX TICKETERA INTELIGENTE”</a:t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524150" y="3647164"/>
            <a:ext cx="9144900" cy="16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cs" sz="3200"/>
              <a:t>Ingeniería Informática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cs" sz="1400"/>
              <a:t>Escuela de Informática y Telecomunicaciones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cs" sz="1400"/>
              <a:t>Sede Puente Alto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cs" sz="1400"/>
              <a:t>2025</a:t>
            </a:r>
            <a:endParaRPr sz="14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/>
          <p:nvPr>
            <p:ph type="title"/>
          </p:nvPr>
        </p:nvSpPr>
        <p:spPr>
          <a:xfrm>
            <a:off x="841499" y="1079350"/>
            <a:ext cx="105165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cs"/>
              <a:t>Lista de Requerimientos</a:t>
            </a:r>
            <a:endParaRPr/>
          </a:p>
        </p:txBody>
      </p:sp>
      <p:graphicFrame>
        <p:nvGraphicFramePr>
          <p:cNvPr id="155" name="Google Shape;155;p29"/>
          <p:cNvGraphicFramePr/>
          <p:nvPr/>
        </p:nvGraphicFramePr>
        <p:xfrm>
          <a:off x="182898" y="204048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{C7A3EDC6-0899-4DF3-887B-5264A90182E6}</a:tableStyleId>
              </a:tblPr>
              <a:tblGrid>
                <a:gridCol w="2948475"/>
                <a:gridCol w="2965275"/>
                <a:gridCol w="2965275"/>
                <a:gridCol w="2965275"/>
              </a:tblGrid>
              <a:tr h="425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Nombre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Tipo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Actores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Descripción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</a:tr>
              <a:tr h="697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Validar de formulario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No funcional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Todos los actores involucrados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Validar campos obligatorios, formatos y rangos para evitar datos incompletos o erróneos.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</a:tr>
              <a:tr h="425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Respaldar y recuperar 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No funcional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Dev / Administrador DBA</a:t>
                      </a:r>
                      <a:endParaRPr sz="1433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Backups periódicos y procedimiento de restauración de la base de datos.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</a:tr>
              <a:tr h="425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Bitacora de acciones de usuarios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Funcional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Admin / Auditoria</a:t>
                      </a:r>
                      <a:endParaRPr sz="1433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Registrar auditoría de inicio de sesión, cambios de configuración y administración de usuarios/roles.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</a:tr>
              <a:tr h="425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</a:tr>
              <a:tr h="425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 txBox="1"/>
          <p:nvPr>
            <p:ph type="title"/>
          </p:nvPr>
        </p:nvSpPr>
        <p:spPr>
          <a:xfrm>
            <a:off x="838282" y="373750"/>
            <a:ext cx="10516500" cy="13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cs"/>
              <a:t>Mockups</a:t>
            </a:r>
            <a:r>
              <a:rPr lang="cs"/>
              <a:t> Web</a:t>
            </a:r>
            <a:endParaRPr/>
          </a:p>
        </p:txBody>
      </p:sp>
      <p:sp>
        <p:nvSpPr>
          <p:cNvPr id="161" name="Google Shape;161;p30"/>
          <p:cNvSpPr txBox="1"/>
          <p:nvPr/>
        </p:nvSpPr>
        <p:spPr>
          <a:xfrm>
            <a:off x="866420" y="1597144"/>
            <a:ext cx="100740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c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esta sección se presentan los prototipos de la aplicación web, diseñada para que los usuarios finales y agentes de soporte puedan registrar incidencias, darles seguimiento y consultar reportes de manera sencilla y centralizada.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c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c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mockups reflejan la interfaz principal de tickets, formularios de registro y las opciones de consulta que estarán disponibles en la plataforma web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1" title="INCIDEX_page-000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1013" y="152400"/>
            <a:ext cx="5351177" cy="671520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2" title="INCIDEX-2_page-000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1988" y="152400"/>
            <a:ext cx="5669231" cy="671520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3" title="INCIDEX-2_page-000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5425" y="152400"/>
            <a:ext cx="5682347" cy="671520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4" title="INCIDEX-2_page-0004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3625" y="152400"/>
            <a:ext cx="5695462" cy="671520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5" title="INCIDEX-2_page-000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8875" y="152400"/>
            <a:ext cx="5695462" cy="671520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6" title="INCIDEX-2_page-0006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3625" y="152400"/>
            <a:ext cx="5465939" cy="671520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7" title="INCIDEX-2_page-0007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9425" y="152400"/>
            <a:ext cx="5465939" cy="671520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8" title="INCIDEX-2_page-0008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3625" y="152400"/>
            <a:ext cx="5465939" cy="671520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/>
        </p:nvSpPr>
        <p:spPr>
          <a:xfrm>
            <a:off x="555882" y="2370367"/>
            <a:ext cx="2994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c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INTEGRANTES DEL PROYECTO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" name="Google Shape;91;p2"/>
          <p:cNvGrpSpPr/>
          <p:nvPr/>
        </p:nvGrpSpPr>
        <p:grpSpPr>
          <a:xfrm>
            <a:off x="4083328" y="1415090"/>
            <a:ext cx="6833210" cy="3496818"/>
            <a:chOff x="0" y="0"/>
            <a:chExt cx="6832527" cy="3415862"/>
          </a:xfrm>
        </p:grpSpPr>
        <p:sp>
          <p:nvSpPr>
            <p:cNvPr id="92" name="Google Shape;92;p2"/>
            <p:cNvSpPr/>
            <p:nvPr/>
          </p:nvSpPr>
          <p:spPr>
            <a:xfrm>
              <a:off x="0" y="0"/>
              <a:ext cx="6781017" cy="1067494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35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106749" y="106749"/>
              <a:ext cx="1356203" cy="853995"/>
            </a:xfrm>
            <a:prstGeom prst="roundRect">
              <a:avLst>
                <a:gd fmla="val 10000" name="adj"/>
              </a:avLst>
            </a:prstGeom>
            <a:solidFill>
              <a:srgbClr val="BFC8E3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35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0" y="1174243"/>
              <a:ext cx="6781017" cy="1067494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35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2"/>
            <p:cNvSpPr txBox="1"/>
            <p:nvPr/>
          </p:nvSpPr>
          <p:spPr>
            <a:xfrm>
              <a:off x="1514427" y="51868"/>
              <a:ext cx="5318100" cy="106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0000" lIns="80000" spcFirstLastPara="1" rIns="80000" wrap="square" tIns="80000">
              <a:noAutofit/>
            </a:bodyPr>
            <a:lstStyle/>
            <a:p>
              <a:pPr indent="0" lvl="0" marL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2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Manuel Varela</a:t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735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Char char="•"/>
              </a:pPr>
              <a:r>
                <a:rPr lang="c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Scrum Master</a:t>
              </a: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735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Char char="•"/>
              </a:pPr>
              <a:r>
                <a:rPr lang="cs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Líder de equipo</a:t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06749" y="1280992"/>
              <a:ext cx="1356203" cy="853995"/>
            </a:xfrm>
            <a:prstGeom prst="roundRect">
              <a:avLst>
                <a:gd fmla="val 10000" name="adj"/>
              </a:avLst>
            </a:prstGeom>
            <a:solidFill>
              <a:srgbClr val="BFC8E3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35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63" y="2348462"/>
              <a:ext cx="6780900" cy="10674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5E81C9"/>
                </a:gs>
                <a:gs pos="50000">
                  <a:srgbClr val="3B70C9"/>
                </a:gs>
                <a:gs pos="100000">
                  <a:srgbClr val="2E60B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35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"/>
            <p:cNvSpPr txBox="1"/>
            <p:nvPr/>
          </p:nvSpPr>
          <p:spPr>
            <a:xfrm>
              <a:off x="1514427" y="1200175"/>
              <a:ext cx="5318100" cy="106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0000" lIns="80000" spcFirstLastPara="1" rIns="80000" wrap="square" tIns="80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None/>
              </a:pPr>
              <a:r>
                <a:rPr b="0" i="0" lang="c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Bruno Villarroel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735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Char char="•"/>
              </a:pPr>
              <a:r>
                <a:rPr b="0" i="0" lang="cs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Desarrollador / Analista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90000"/>
                </a:lnSpc>
                <a:spcBef>
                  <a:spcPts val="24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06749" y="2455236"/>
              <a:ext cx="1356203" cy="853995"/>
            </a:xfrm>
            <a:prstGeom prst="roundRect">
              <a:avLst>
                <a:gd fmla="val 10000" name="adj"/>
              </a:avLst>
            </a:prstGeom>
            <a:solidFill>
              <a:srgbClr val="BFC8E3"/>
            </a:solidFill>
            <a:ln>
              <a:noFill/>
            </a:ln>
            <a:effectLst>
              <a:outerShdw blurRad="57150" rotWithShape="0" algn="ctr" dir="5400000" dist="19050">
                <a:srgbClr val="000000">
                  <a:alpha val="62352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0" name="Google Shape;100;p2"/>
          <p:cNvSpPr txBox="1"/>
          <p:nvPr/>
        </p:nvSpPr>
        <p:spPr>
          <a:xfrm>
            <a:off x="5597904" y="3800948"/>
            <a:ext cx="5318700" cy="1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80000" lIns="80000" spcFirstLastPara="1" rIns="80000" wrap="square" tIns="800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Eduardo Gonzalez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1" marL="171450" rtl="0" algn="l">
              <a:lnSpc>
                <a:spcPct val="90000"/>
              </a:lnSpc>
              <a:spcBef>
                <a:spcPts val="735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•"/>
            </a:pPr>
            <a:r>
              <a:rPr lang="c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Q.A / Documentador 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8875" y="3968225"/>
            <a:ext cx="867375" cy="8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8875" y="1563725"/>
            <a:ext cx="867375" cy="80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/>
          <p:cNvPicPr preferRelativeResize="0"/>
          <p:nvPr/>
        </p:nvPicPr>
        <p:blipFill rotWithShape="1">
          <a:blip r:embed="rId5">
            <a:alphaModFix/>
          </a:blip>
          <a:srcRect b="25267" l="0" r="0" t="0"/>
          <a:stretch/>
        </p:blipFill>
        <p:spPr>
          <a:xfrm>
            <a:off x="4428875" y="2765975"/>
            <a:ext cx="867375" cy="806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9" title="INCIDEX-2_page-0009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3625" y="152400"/>
            <a:ext cx="5465939" cy="671520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0"/>
          <p:cNvSpPr txBox="1"/>
          <p:nvPr>
            <p:ph type="title"/>
          </p:nvPr>
        </p:nvSpPr>
        <p:spPr>
          <a:xfrm>
            <a:off x="838282" y="373750"/>
            <a:ext cx="10516500" cy="13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cs"/>
              <a:t>Mockups</a:t>
            </a:r>
            <a:r>
              <a:rPr lang="cs"/>
              <a:t> Escritorio</a:t>
            </a:r>
            <a:endParaRPr/>
          </a:p>
        </p:txBody>
      </p:sp>
      <p:sp>
        <p:nvSpPr>
          <p:cNvPr id="212" name="Google Shape;212;p40"/>
          <p:cNvSpPr txBox="1"/>
          <p:nvPr/>
        </p:nvSpPr>
        <p:spPr>
          <a:xfrm>
            <a:off x="866420" y="1597144"/>
            <a:ext cx="100740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c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continuación, se muestran los mockups de la aplicación de escritorio, orientada principalmente a los administradores del sistema.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c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c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Esta interfaz permite gestionar usuarios, roles, categorías y prioridades, así como configurar opciones avanzadas del sistema y generar reportes detallados.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Aplicación&#10;&#10;El contenido generado por IA puede ser incorrecto." id="217" name="Google Shape;21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7700" y="348775"/>
            <a:ext cx="9097800" cy="63224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Aplicación, Word&#10;&#10;El contenido generado por IA puede ser incorrecto." id="222" name="Google Shape;22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462" y="421200"/>
            <a:ext cx="10242294" cy="617759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Aplicación&#10;&#10;El contenido generado por IA puede ser incorrecto." id="227" name="Google Shape;22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8925" y="430400"/>
            <a:ext cx="8275325" cy="6159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Aplicación&#10;&#10;El contenido generado por IA puede ser incorrecto." id="232" name="Google Shape;23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2563" y="567013"/>
            <a:ext cx="7608075" cy="58859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Aplicación&#10;&#10;El contenido generado por IA puede ser incorrecto." id="237" name="Google Shape;23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9625" y="612037"/>
            <a:ext cx="7453950" cy="57959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Texto, Aplicación&#10;&#10;El contenido generado por IA puede ser incorrecto." id="242" name="Google Shape;24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75" y="291200"/>
            <a:ext cx="10669050" cy="643759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Aplicación&#10;&#10;El contenido generado por IA puede ser incorrecto." id="247" name="Google Shape;24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9677" y="747638"/>
            <a:ext cx="7213831" cy="552471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Aplicación&#10;&#10;El contenido generado por IA puede ser incorrecto." id="252" name="Google Shape;25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882" y="312000"/>
            <a:ext cx="10567438" cy="639599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/>
          <p:nvPr>
            <p:ph type="title"/>
          </p:nvPr>
        </p:nvSpPr>
        <p:spPr>
          <a:xfrm>
            <a:off x="725730" y="1136950"/>
            <a:ext cx="105165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cs"/>
              <a:t>Descripción del Proyecto</a:t>
            </a:r>
            <a:endParaRPr/>
          </a:p>
        </p:txBody>
      </p:sp>
      <p:sp>
        <p:nvSpPr>
          <p:cNvPr id="109" name="Google Shape;109;p3"/>
          <p:cNvSpPr/>
          <p:nvPr/>
        </p:nvSpPr>
        <p:spPr>
          <a:xfrm>
            <a:off x="714979" y="2221023"/>
            <a:ext cx="4427700" cy="4189200"/>
          </a:xfrm>
          <a:prstGeom prst="roundRect">
            <a:avLst>
              <a:gd fmla="val 10901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cs" sz="2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Problemática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c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Las empresas enfrentan un alto flujo de datos y un gran número de incidencias que, si no se gestionan de manera centralizada, organizada y eficaz, pueden desacelerar la resolución de problemas, lo que afecta la productividad y eficiencia operativa.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3"/>
          <p:cNvSpPr/>
          <p:nvPr/>
        </p:nvSpPr>
        <p:spPr>
          <a:xfrm>
            <a:off x="6912780" y="1872000"/>
            <a:ext cx="4641600" cy="4990200"/>
          </a:xfrm>
          <a:prstGeom prst="roundRect">
            <a:avLst>
              <a:gd fmla="val 10901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cs" sz="2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Propuesta de solución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c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Crear una herramienta tecnológica que mejore la gestión de incidencias, aportando orden, trazabilidad y eficiencia. Esto permitirá reducir los tiempos de respuesta, optimizar la asignación de recursos y aumentar la continuidad operativa. La solución incluirá inteligencia artificial para interpretar y </a:t>
            </a:r>
            <a:r>
              <a:rPr b="0" i="0" lang="c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clasificar </a:t>
            </a:r>
            <a:r>
              <a:rPr b="0" i="0" lang="c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incidencias de manera más inteligente.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3"/>
          <p:cNvSpPr/>
          <p:nvPr/>
        </p:nvSpPr>
        <p:spPr>
          <a:xfrm>
            <a:off x="5457440" y="3824516"/>
            <a:ext cx="1140600" cy="775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26415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Aplicación, Word&#10;&#10;El contenido generado por IA puede ser incorrecto." id="257" name="Google Shape;25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7795" y="729525"/>
            <a:ext cx="7417613" cy="556094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Texto, Aplicación&#10;&#10;El contenido generado por IA puede ser incorrecto." id="262" name="Google Shape;26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188" y="260000"/>
            <a:ext cx="10780819" cy="6500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"/>
          <p:cNvSpPr txBox="1"/>
          <p:nvPr>
            <p:ph type="title"/>
          </p:nvPr>
        </p:nvSpPr>
        <p:spPr>
          <a:xfrm>
            <a:off x="641315" y="1093751"/>
            <a:ext cx="105165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cs"/>
              <a:t>Hitos Importantes </a:t>
            </a:r>
            <a:endParaRPr/>
          </a:p>
        </p:txBody>
      </p:sp>
      <p:graphicFrame>
        <p:nvGraphicFramePr>
          <p:cNvPr id="268" name="Google Shape;268;p10"/>
          <p:cNvGraphicFramePr/>
          <p:nvPr/>
        </p:nvGraphicFramePr>
        <p:xfrm>
          <a:off x="1298576" y="241253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{031D66B4-5C80-4241-AFA2-27A31D0816E7}</a:tableStyleId>
              </a:tblPr>
              <a:tblGrid>
                <a:gridCol w="4676950"/>
                <a:gridCol w="3259075"/>
              </a:tblGrid>
              <a:tr h="379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43"/>
                        <a:buFont typeface="Calibri"/>
                        <a:buNone/>
                      </a:pPr>
                      <a:r>
                        <a:rPr lang="cs" sz="2047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Fase</a:t>
                      </a:r>
                      <a:endParaRPr sz="2047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6800" marB="46800" marR="96800" marL="968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43"/>
                        <a:buFont typeface="Calibri"/>
                        <a:buNone/>
                      </a:pPr>
                      <a:r>
                        <a:rPr lang="cs" sz="2047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Fechas</a:t>
                      </a:r>
                      <a:endParaRPr sz="2047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6800" marB="46800" marR="96800" marL="968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9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2047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Presentacion</a:t>
                      </a:r>
                      <a:r>
                        <a:rPr lang="cs" sz="2047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(fase 1)</a:t>
                      </a:r>
                      <a:endParaRPr sz="2047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6800" marB="46800" marR="96800" marL="968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47"/>
                        <a:buFont typeface="Arial"/>
                        <a:buNone/>
                      </a:pPr>
                      <a:r>
                        <a:rPr lang="cs" sz="2047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Semana 4</a:t>
                      </a:r>
                      <a:endParaRPr sz="2047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72575" marL="72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1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2047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Termino desarrollo APP WEB</a:t>
                      </a:r>
                      <a:r>
                        <a:rPr lang="cs" sz="2047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(fase 2)</a:t>
                      </a:r>
                      <a:endParaRPr sz="2047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6800" marB="46800" marR="96800" marL="968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47"/>
                        <a:buFont typeface="Arial"/>
                        <a:buNone/>
                      </a:pPr>
                      <a:r>
                        <a:rPr lang="cs" sz="2047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Semana </a:t>
                      </a:r>
                      <a:r>
                        <a:rPr lang="cs" sz="2047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2047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72575" marL="72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11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2047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Término</a:t>
                      </a:r>
                      <a:r>
                        <a:rPr lang="cs" sz="2047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desarrollo APP Escritorio(fase 2)</a:t>
                      </a:r>
                      <a:endParaRPr sz="2047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6800" marB="46800" marR="96800" marL="968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2047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Semana 12</a:t>
                      </a:r>
                      <a:endParaRPr sz="2047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72575" marL="72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9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2047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Presentación final (fase 3)</a:t>
                      </a:r>
                      <a:endParaRPr sz="2047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6800" marB="46800" marR="96800" marL="96800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47"/>
                        <a:buFont typeface="Arial"/>
                        <a:buNone/>
                      </a:pPr>
                      <a:r>
                        <a:rPr lang="cs" sz="2047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Semana 18</a:t>
                      </a:r>
                      <a:endParaRPr sz="2047" u="none" cap="none" strike="noStrik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72575" marL="7257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1"/>
          <p:cNvSpPr txBox="1"/>
          <p:nvPr>
            <p:ph type="title"/>
          </p:nvPr>
        </p:nvSpPr>
        <p:spPr>
          <a:xfrm>
            <a:off x="706637" y="922895"/>
            <a:ext cx="105165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cs"/>
              <a:t>Costos por Fase </a:t>
            </a:r>
            <a:endParaRPr/>
          </a:p>
        </p:txBody>
      </p:sp>
      <p:graphicFrame>
        <p:nvGraphicFramePr>
          <p:cNvPr id="274" name="Google Shape;274;p11"/>
          <p:cNvGraphicFramePr/>
          <p:nvPr/>
        </p:nvGraphicFramePr>
        <p:xfrm>
          <a:off x="834218" y="19916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{031D66B4-5C80-4241-AFA2-27A31D0816E7}</a:tableStyleId>
              </a:tblPr>
              <a:tblGrid>
                <a:gridCol w="2694950"/>
                <a:gridCol w="2694950"/>
                <a:gridCol w="2694950"/>
                <a:gridCol w="2694950"/>
              </a:tblGrid>
              <a:tr h="379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s" sz="1433" u="none" cap="none" strike="noStrike"/>
                        <a:t>FASE</a:t>
                      </a:r>
                      <a:endParaRPr b="1" sz="1433" u="none" cap="none" strike="noStrike"/>
                    </a:p>
                  </a:txBody>
                  <a:tcPr marT="46800" marB="46800" marR="96800" marL="968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s" sz="1433"/>
                        <a:t>DESCRIPCIÓN</a:t>
                      </a:r>
                      <a:endParaRPr b="1" sz="1433" u="none" cap="none" strike="noStrike"/>
                    </a:p>
                  </a:txBody>
                  <a:tcPr marT="46800" marB="46800" marR="96800" marL="968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s" sz="1433" u="none" cap="none" strike="noStrike"/>
                        <a:t>COSTO PRINCIPAL</a:t>
                      </a:r>
                      <a:endParaRPr b="1" sz="1433" u="none" cap="none" strike="noStrike"/>
                    </a:p>
                  </a:txBody>
                  <a:tcPr marT="46800" marB="46800" marR="96800" marL="968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cs" sz="1433" u="none" cap="none" strike="noStrike"/>
                        <a:t>MONTO ESTIMADO</a:t>
                      </a:r>
                      <a:endParaRPr b="1" sz="1433" u="none" cap="none" strike="noStrike"/>
                    </a:p>
                  </a:txBody>
                  <a:tcPr marT="46800" marB="46800" marR="96800" marL="968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Fase 1</a:t>
                      </a:r>
                      <a:endParaRPr sz="1433" u="none" cap="none" strike="noStrike"/>
                    </a:p>
                  </a:txBody>
                  <a:tcPr marT="46800" marB="46800" marR="96800" marL="968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Documentación y planificación</a:t>
                      </a:r>
                      <a:endParaRPr sz="1433" u="none" cap="none" strike="noStrike"/>
                    </a:p>
                  </a:txBody>
                  <a:tcPr marT="46800" marB="46800" marR="96800" marL="968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Análisis, diseño, horas de equipo</a:t>
                      </a:r>
                      <a:endParaRPr sz="1433" u="none" cap="none" strike="noStrike"/>
                    </a:p>
                  </a:txBody>
                  <a:tcPr marT="46800" marB="46800" marR="96800" marL="968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cs" sz="1433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$ 1.667.210</a:t>
                      </a:r>
                      <a:endParaRPr b="0" sz="1433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33" u="none" cap="none" strike="noStrike"/>
                    </a:p>
                  </a:txBody>
                  <a:tcPr marT="46800" marB="46800" marR="96800" marL="968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Fase 2</a:t>
                      </a:r>
                      <a:endParaRPr sz="1433" u="none" cap="none" strike="noStrike"/>
                    </a:p>
                  </a:txBody>
                  <a:tcPr marT="46800" marB="46800" marR="96800" marL="968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Desarrollo</a:t>
                      </a:r>
                      <a:endParaRPr sz="1433" u="none" cap="none" strike="noStrike"/>
                    </a:p>
                  </a:txBody>
                  <a:tcPr marT="46800" marB="46800" marR="96800" marL="968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Licencia de Gemini pro, Hosting, horas de equipo</a:t>
                      </a:r>
                      <a:endParaRPr sz="1433" u="none" cap="none" strike="noStrike"/>
                    </a:p>
                  </a:txBody>
                  <a:tcPr marT="46800" marB="46800" marR="96800" marL="968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cs" sz="1433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$ 7.640.745</a:t>
                      </a:r>
                      <a:endParaRPr b="0" sz="1433" u="none" cap="none" strike="noStrike"/>
                    </a:p>
                  </a:txBody>
                  <a:tcPr marT="46800" marB="46800" marR="96800" marL="968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Fase 3</a:t>
                      </a:r>
                      <a:endParaRPr sz="1433" u="none" cap="none" strike="noStrike"/>
                    </a:p>
                  </a:txBody>
                  <a:tcPr marT="46800" marB="46800" marR="96800" marL="968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Prueba y despliegue</a:t>
                      </a:r>
                      <a:endParaRPr sz="1433" u="none" cap="none" strike="noStrike"/>
                    </a:p>
                  </a:txBody>
                  <a:tcPr marT="46800" marB="46800" marR="96800" marL="968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Servidores de producción, horas de equipo</a:t>
                      </a:r>
                      <a:endParaRPr sz="1433" u="none" cap="none" strike="noStrike"/>
                    </a:p>
                  </a:txBody>
                  <a:tcPr marT="46800" marB="46800" marR="96800" marL="968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cs" sz="1433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$ 796.300</a:t>
                      </a:r>
                      <a:endParaRPr b="0" sz="1433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33" u="none" cap="none" strike="noStrike"/>
                    </a:p>
                  </a:txBody>
                  <a:tcPr marT="46800" marB="46800" marR="96800" marL="96800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2"/>
          <p:cNvSpPr txBox="1"/>
          <p:nvPr>
            <p:ph type="title"/>
          </p:nvPr>
        </p:nvSpPr>
        <p:spPr>
          <a:xfrm>
            <a:off x="641315" y="1093751"/>
            <a:ext cx="105165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cs"/>
              <a:t>Tecnologías del Desarrollo</a:t>
            </a:r>
            <a:endParaRPr/>
          </a:p>
        </p:txBody>
      </p:sp>
      <p:sp>
        <p:nvSpPr>
          <p:cNvPr id="280" name="Google Shape;280;p12"/>
          <p:cNvSpPr/>
          <p:nvPr/>
        </p:nvSpPr>
        <p:spPr>
          <a:xfrm>
            <a:off x="1857300" y="2123775"/>
            <a:ext cx="8478600" cy="2718300"/>
          </a:xfrm>
          <a:prstGeom prst="roundRect">
            <a:avLst>
              <a:gd fmla="val 10901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c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Lenguaje: Python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c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Backend: Flask</a:t>
            </a:r>
            <a:endParaRPr>
              <a:solidFill>
                <a:schemeClr val="dk1"/>
              </a:solidFill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c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Frontend: HTML </a:t>
            </a:r>
            <a:endParaRPr>
              <a:solidFill>
                <a:schemeClr val="dk1"/>
              </a:solidFill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c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 de datos: MySql </a:t>
            </a:r>
            <a:endParaRPr>
              <a:solidFill>
                <a:schemeClr val="dk1"/>
              </a:solidFill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c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Inteligencia artificial: Gemini Pro (versión de modelo pendiente)</a:t>
            </a:r>
            <a:endParaRPr>
              <a:solidFill>
                <a:schemeClr val="dk1"/>
              </a:solidFill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c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Librerías y Frameworks: Pandas(para reportes) / Pytest (para pruebas)</a:t>
            </a:r>
            <a:endParaRPr>
              <a:solidFill>
                <a:schemeClr val="dk1"/>
              </a:solidFill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c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Herramientas de diseño: Canva (opcional) - Figma</a:t>
            </a:r>
            <a:endParaRPr sz="2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3"/>
          <p:cNvSpPr txBox="1"/>
          <p:nvPr/>
        </p:nvSpPr>
        <p:spPr>
          <a:xfrm>
            <a:off x="609618" y="715636"/>
            <a:ext cx="10516500" cy="107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c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Conclusión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3"/>
          <p:cNvSpPr/>
          <p:nvPr/>
        </p:nvSpPr>
        <p:spPr>
          <a:xfrm>
            <a:off x="839575" y="2071000"/>
            <a:ext cx="10366500" cy="4332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c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proyecto </a:t>
            </a:r>
            <a:r>
              <a:rPr lang="cs" sz="1800"/>
              <a:t>INCIDEX</a:t>
            </a:r>
            <a:r>
              <a:rPr b="0" i="0" lang="c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ticketera Inteligente ofrece a las organizaciones una solución tecnológica moderna para optimizar la gestión de incidencias mediante un sistema centralizado, con trazabilidad y apoyo de inteligencia artificial.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c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través de su diseño modular (aplicación web y de escritorio), el sistema permite registrar, clasificar, asignar y dar seguimiento a incidencias, además de generar reportes exportables. La IA integrada no clasifica automáticamente, sino que sugiere categorías y prioridades, apoyando la toma de decisiones de los analistas para hacer más ágil y confiable la gestión.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/>
          <p:nvPr/>
        </p:nvSpPr>
        <p:spPr>
          <a:xfrm>
            <a:off x="614575" y="2088773"/>
            <a:ext cx="10964100" cy="1612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c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Desarrollar una ticketera inteligente que permita a las empresas gestionar sus incidencias de manera centralizada y eficiente, incorporando funcionalidades de registro, clasificación, asignación y seguimiento. El sistema incluirá un módulo de IA basado en Gemini Pro para apoyar la priorización y análisis de la información.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614575" y="4766196"/>
            <a:ext cx="10964100" cy="2066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c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Implementar una app web para la gestión de tickets.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c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Desarrollar una app de escritorio para la administración de roles y usuarios.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c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Diseñar y configurar una base de datos para el almacenamiento de los usuarios y app.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c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Integrar un </a:t>
            </a:r>
            <a:r>
              <a:rPr lang="c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módulo</a:t>
            </a:r>
            <a:r>
              <a:rPr b="0" i="0" lang="c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IA Gemini pro para recomendar el tipo de incidencia en el proceso.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c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Incorporar medidas de seguridad como autenticación de roles y manejo de sesiones.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c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Generar reportes exportables a csv.</a:t>
            </a:r>
            <a:endParaRPr/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"/>
          <p:cNvSpPr txBox="1"/>
          <p:nvPr/>
        </p:nvSpPr>
        <p:spPr>
          <a:xfrm>
            <a:off x="152415" y="1225478"/>
            <a:ext cx="1193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c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 General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4"/>
          <p:cNvSpPr txBox="1"/>
          <p:nvPr/>
        </p:nvSpPr>
        <p:spPr>
          <a:xfrm>
            <a:off x="127010" y="3902901"/>
            <a:ext cx="1193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c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Objetivos Específicos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"/>
          <p:cNvSpPr txBox="1"/>
          <p:nvPr>
            <p:ph type="title"/>
          </p:nvPr>
        </p:nvSpPr>
        <p:spPr>
          <a:xfrm>
            <a:off x="810145" y="828568"/>
            <a:ext cx="10516500" cy="7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cs"/>
              <a:t>Alcances</a:t>
            </a:r>
            <a:endParaRPr/>
          </a:p>
        </p:txBody>
      </p:sp>
      <p:sp>
        <p:nvSpPr>
          <p:cNvPr id="125" name="Google Shape;125;p5"/>
          <p:cNvSpPr txBox="1"/>
          <p:nvPr/>
        </p:nvSpPr>
        <p:spPr>
          <a:xfrm>
            <a:off x="866420" y="1597144"/>
            <a:ext cx="10074000" cy="5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 hace el Sistema: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c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Permite registrar, clasificar, asignar y dar seguimiento a tickets de incidencia.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c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Administrar usuarios, roles, categorías y prioridades.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c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Analizar el texto de los tickets automáticamente para sugerir su clasificación y priorida</a:t>
            </a:r>
            <a:r>
              <a:rPr lang="c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c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 reportes de gestión (</a:t>
            </a:r>
            <a:r>
              <a:rPr lang="c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Auditoría</a:t>
            </a:r>
            <a:r>
              <a:rPr b="0" i="0" lang="c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c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Qué no hace: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c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reemplaza la gestión humana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c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gestiona otros procesos fuera de las incidencias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/>
          <p:nvPr>
            <p:ph type="title"/>
          </p:nvPr>
        </p:nvSpPr>
        <p:spPr>
          <a:xfrm>
            <a:off x="810145" y="828568"/>
            <a:ext cx="10516500" cy="7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cs"/>
              <a:t>Usuarios</a:t>
            </a:r>
            <a:endParaRPr/>
          </a:p>
        </p:txBody>
      </p:sp>
      <p:sp>
        <p:nvSpPr>
          <p:cNvPr id="131" name="Google Shape;131;p26"/>
          <p:cNvSpPr txBox="1"/>
          <p:nvPr/>
        </p:nvSpPr>
        <p:spPr>
          <a:xfrm>
            <a:off x="856094" y="1007768"/>
            <a:ext cx="10074000" cy="68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cs" sz="1400" u="none" cap="none" strike="noStrike">
                <a:solidFill>
                  <a:srgbClr val="000000"/>
                </a:solidFill>
              </a:rPr>
              <a:t>Usuario Final</a:t>
            </a:r>
            <a:r>
              <a:rPr b="0" i="0" lang="c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Reporta problemas desde la aplicación web.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cs" sz="1400" u="sng" cap="none" strike="noStrike">
                <a:solidFill>
                  <a:srgbClr val="000000"/>
                </a:solidFill>
              </a:rPr>
              <a:t>Ejemplos</a:t>
            </a:r>
            <a:r>
              <a:rPr i="0" lang="cs" sz="1400" u="none" cap="none" strike="noStrike">
                <a:solidFill>
                  <a:srgbClr val="000000"/>
                </a:solidFill>
              </a:rPr>
              <a:t>: </a:t>
            </a:r>
            <a:endParaRPr i="0" sz="1400" u="none" cap="none" strike="noStrike">
              <a:solidFill>
                <a:srgbClr val="000000"/>
              </a:solidFill>
            </a:endParaRPr>
          </a:p>
          <a:p>
            <a:pPr indent="-3175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c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 colaborador de Recursos Humanos que no puede acceder a su sistema de nómina. </a:t>
            </a:r>
            <a:endParaRPr/>
          </a:p>
          <a:p>
            <a:pPr indent="-3175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c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 analista de Finanzas que detecta un error en la carga de reportes contables.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cs" sz="1400" u="none" cap="none" strike="noStrike">
                <a:solidFill>
                  <a:srgbClr val="000000"/>
                </a:solidFill>
              </a:rPr>
              <a:t>Analista / Equipo de Soporte</a:t>
            </a:r>
            <a:r>
              <a:rPr b="0" i="0" lang="c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Atiende, gestiona y resuelve tickets.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cs" sz="1400" u="sng" cap="none" strike="noStrike">
                <a:solidFill>
                  <a:srgbClr val="000000"/>
                </a:solidFill>
              </a:rPr>
              <a:t>Ejemplos:</a:t>
            </a:r>
            <a:r>
              <a:rPr i="0" lang="cs" sz="1400" u="none" cap="none" strike="noStrike">
                <a:solidFill>
                  <a:srgbClr val="000000"/>
                </a:solidFill>
              </a:rPr>
              <a:t> </a:t>
            </a:r>
            <a:endParaRPr/>
          </a:p>
          <a:p>
            <a:pPr indent="-3175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c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 técnico de Soporte TI que resuelve incidencias de software o hardware.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c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 ingeniero de Infraestructura que revisa caídas de red o servidores.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cs" sz="1400" u="none" cap="none" strike="noStrike">
                <a:solidFill>
                  <a:srgbClr val="000000"/>
                </a:solidFill>
              </a:rPr>
              <a:t>Administrador</a:t>
            </a:r>
            <a:r>
              <a:rPr b="0" i="0" lang="c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Administra todo el sistema desde la aplicación de escritorio (usuarios, roles, categorías, estados, configuraciones).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cs" sz="1400" u="sng" cap="none" strike="noStrike">
                <a:solidFill>
                  <a:srgbClr val="000000"/>
                </a:solidFill>
              </a:rPr>
              <a:t>Ejemplos</a:t>
            </a:r>
            <a:r>
              <a:rPr i="0" lang="cs" sz="1400" u="none" cap="none" strike="noStrike">
                <a:solidFill>
                  <a:srgbClr val="000000"/>
                </a:solidFill>
              </a:rPr>
              <a:t>: </a:t>
            </a:r>
            <a:endParaRPr/>
          </a:p>
          <a:p>
            <a:pPr indent="-3175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c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Jefe de TI de la empresa. </a:t>
            </a:r>
            <a:endParaRPr/>
          </a:p>
          <a:p>
            <a:pPr indent="-3175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c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 Coordinador de mesa de ayuda, responsable de la operación completa del sistema.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i="0" lang="cs" sz="1400" u="none" cap="none" strike="noStrike">
                <a:solidFill>
                  <a:srgbClr val="000000"/>
                </a:solidFill>
              </a:rPr>
              <a:t>QA / Auditor:</a:t>
            </a:r>
            <a:r>
              <a:rPr b="0" i="0" lang="c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Revisa la calidad del servicio y genera reportes de cumplimiento.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cs" sz="1400" u="sng" cap="none" strike="noStrike">
                <a:solidFill>
                  <a:srgbClr val="000000"/>
                </a:solidFill>
              </a:rPr>
              <a:t>Ejemplos: </a:t>
            </a:r>
            <a:endParaRPr i="0" sz="1400" u="sng" cap="none" strike="noStrike">
              <a:solidFill>
                <a:srgbClr val="000000"/>
              </a:solidFill>
            </a:endParaRPr>
          </a:p>
          <a:p>
            <a:pPr indent="-3175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c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 Auditor interno de procesos TI.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b="0" i="0" lang="c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 Analista de calidad que verifica tiempos de respuesta y cumplimiento de SLA.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"/>
          <p:cNvSpPr txBox="1"/>
          <p:nvPr>
            <p:ph type="title"/>
          </p:nvPr>
        </p:nvSpPr>
        <p:spPr>
          <a:xfrm>
            <a:off x="838299" y="884886"/>
            <a:ext cx="105165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cs"/>
              <a:t>Lista de Requerimientos</a:t>
            </a:r>
            <a:endParaRPr/>
          </a:p>
        </p:txBody>
      </p:sp>
      <p:graphicFrame>
        <p:nvGraphicFramePr>
          <p:cNvPr id="137" name="Google Shape;137;p7"/>
          <p:cNvGraphicFramePr/>
          <p:nvPr/>
        </p:nvGraphicFramePr>
        <p:xfrm>
          <a:off x="166075" y="160112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{C7A3EDC6-0899-4DF3-887B-5264A90182E6}</a:tableStyleId>
              </a:tblPr>
              <a:tblGrid>
                <a:gridCol w="2965275"/>
                <a:gridCol w="2965275"/>
                <a:gridCol w="2965275"/>
                <a:gridCol w="2965275"/>
              </a:tblGrid>
              <a:tr h="425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Nombre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Tipo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Actores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Descripción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</a:tr>
              <a:tr h="697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Gestionar tickets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Funcional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Todos los involucrados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El sistema debe permitir crear, ver, asignar, actualizar y cerrar tickets de incidencias.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</a:tr>
              <a:tr h="425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Clasificar con IA</a:t>
                      </a:r>
                      <a:endParaRPr sz="1433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Funcional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Analista / Soporte / Usuarios</a:t>
                      </a:r>
                      <a:endParaRPr sz="1433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El sistema debe usar un módulo de IA para analizar el contenido del ticket y sugerir área, categoría y prioridad.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</a:tr>
              <a:tr h="425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Administrar de usuarios y roles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Funcional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Scrum Master/Desarrollador /Q.A</a:t>
                      </a:r>
                      <a:endParaRPr sz="1433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La app de escritorio debe permitir administrar usuarios, roles, permisos, categorías, estados, prioridades y configuraciones.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</a:tr>
              <a:tr h="425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Generar reportes</a:t>
                      </a:r>
                      <a:endParaRPr sz="1433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Funcional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Equipos de soporte / Analista</a:t>
                      </a:r>
                      <a:endParaRPr sz="1433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El sistema debe generar reportes con filtros, exportables a CSV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</a:tr>
              <a:tr h="425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Autenticar sesiones segura</a:t>
                      </a:r>
                      <a:endParaRPr sz="1433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Funcional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Todos los actores que interactúen con el sistema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El sistema debe implementar autenticación basada en roles y gestión de sesiones; claves cifradas.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/>
          <p:nvPr>
            <p:ph type="title"/>
          </p:nvPr>
        </p:nvSpPr>
        <p:spPr>
          <a:xfrm>
            <a:off x="841499" y="1079350"/>
            <a:ext cx="105165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cs"/>
              <a:t>Lista de Requerimientos</a:t>
            </a:r>
            <a:endParaRPr/>
          </a:p>
        </p:txBody>
      </p:sp>
      <p:graphicFrame>
        <p:nvGraphicFramePr>
          <p:cNvPr id="143" name="Google Shape;143;p27"/>
          <p:cNvGraphicFramePr/>
          <p:nvPr/>
        </p:nvGraphicFramePr>
        <p:xfrm>
          <a:off x="166132" y="204048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{C7A3EDC6-0899-4DF3-887B-5264A90182E6}</a:tableStyleId>
              </a:tblPr>
              <a:tblGrid>
                <a:gridCol w="2965275"/>
                <a:gridCol w="2965275"/>
                <a:gridCol w="2965275"/>
                <a:gridCol w="2965275"/>
              </a:tblGrid>
              <a:tr h="425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Nombre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Tipo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Actores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Descripción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</a:tr>
              <a:tr h="697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Gestionar BD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Funcional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Desarrollador / Analista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El sistema debe almacenar y organizar de forma segura y eficiente tickets, usuarios y reportes.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</a:tr>
              <a:tr h="425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Rendimiento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No funcional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Todos los usuarios</a:t>
                      </a:r>
                      <a:endParaRPr sz="1433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Operaciones frecuentes deben responder en ≤  10s (creación, consulta y actualización de tickets).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</a:tr>
              <a:tr h="425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Seguridad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No funcional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Todos los usuarios</a:t>
                      </a:r>
                      <a:endParaRPr sz="1433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Protección de datos (encriptación en tránsito), control de acceso, sesiones seguras.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</a:tr>
              <a:tr h="425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Usabilidad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No funcional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Todos los usuarios</a:t>
                      </a:r>
                      <a:endParaRPr sz="1433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Interfaces intuitivas y consistentes para Web y Escritorio; validaciones de formularios (ver R.16).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</a:tr>
              <a:tr h="425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Accesibilidad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No funcional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Todos los usuarios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Acceso desde múltiples dispositivos y navegadores; web responsiva.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/>
          <p:nvPr>
            <p:ph type="title"/>
          </p:nvPr>
        </p:nvSpPr>
        <p:spPr>
          <a:xfrm>
            <a:off x="841499" y="1079350"/>
            <a:ext cx="105165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cs"/>
              <a:t>Lista de Requerimientos</a:t>
            </a:r>
            <a:endParaRPr/>
          </a:p>
        </p:txBody>
      </p:sp>
      <p:graphicFrame>
        <p:nvGraphicFramePr>
          <p:cNvPr id="149" name="Google Shape;149;p28"/>
          <p:cNvGraphicFramePr/>
          <p:nvPr/>
        </p:nvGraphicFramePr>
        <p:xfrm>
          <a:off x="166132" y="204048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{C7A3EDC6-0899-4DF3-887B-5264A90182E6}</a:tableStyleId>
              </a:tblPr>
              <a:tblGrid>
                <a:gridCol w="2965275"/>
                <a:gridCol w="2965275"/>
                <a:gridCol w="2965275"/>
                <a:gridCol w="2965275"/>
              </a:tblGrid>
              <a:tr h="425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Nombre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Tipo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Actores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Descripción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</a:tr>
              <a:tr h="697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Hardware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No funcional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Desarrollador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Ejecutable en equipos estándar (≥ i5 / 4–8 GB RAM) para web y escritorio.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</a:tr>
              <a:tr h="425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Software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No funcional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Desarrollador</a:t>
                      </a:r>
                      <a:endParaRPr sz="1433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El sistema requiere una base de datos (MySQL), frameworks de programación (Django/Flask), y librerías (p.ej., Pandas), licencia Gemini Pro.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</a:tr>
              <a:tr h="425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Compatibilidad del software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No funcional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Desarrollador / Usuarios</a:t>
                      </a:r>
                      <a:endParaRPr sz="1433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La aplicación de escritorio debe ser compatible con los sistemas operativos de uso común, como Windows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</a:tr>
              <a:tr h="425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Historial de tickets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Funcional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Todos los actores que interactúen con el sistema</a:t>
                      </a:r>
                      <a:endParaRPr sz="1433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Registrar historial completo de actividades y cambios por ticket.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</a:tr>
              <a:tr h="425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Enviar notificaciones automáticas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Funcional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Usuarios / Analista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" sz="1433" u="none" cap="none" strike="noStrike"/>
                        <a:t>Enviar notificaciones por correo al crear, asignar, actualizar o cerrar tickets.</a:t>
                      </a:r>
                      <a:endParaRPr sz="1433" u="none" cap="none" strike="noStrike"/>
                    </a:p>
                  </a:txBody>
                  <a:tcPr marT="46800" marB="46800" marR="96800" marL="96800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2015-07-01T15:45:01Z</dcterms:created>
  <dc:creator>Sala_</dc:creator>
</cp:coreProperties>
</file>